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18" r:id="rId2"/>
    <p:sldId id="289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265" r:id="rId1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28"/>
    <a:srgbClr val="2D41B4"/>
    <a:srgbClr val="504B4B"/>
    <a:srgbClr val="23B4AA"/>
    <a:srgbClr val="FFAFAA"/>
    <a:srgbClr val="1E1E1E"/>
    <a:srgbClr val="A5A5A5"/>
    <a:srgbClr val="D2D1D1"/>
    <a:srgbClr val="7D787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7" autoAdjust="0"/>
    <p:restoredTop sz="96292"/>
  </p:normalViewPr>
  <p:slideViewPr>
    <p:cSldViewPr snapToGrid="0">
      <p:cViewPr varScale="1">
        <p:scale>
          <a:sx n="117" d="100"/>
          <a:sy n="117" d="100"/>
        </p:scale>
        <p:origin x="1208" y="400"/>
      </p:cViewPr>
      <p:guideLst/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5707-0965-4200-92FF-ACFEAFE6E787}" type="datetimeFigureOut">
              <a:rPr lang="es-ES" smtClean="0"/>
              <a:t>27/2/24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C7CC-C5F4-4693-B1F7-2A3DC83E93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49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370E4E4-B71F-49CD-9929-ADF5802DA3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9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FDF6CC3E-2001-470F-B923-CF9DC1D22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995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D7EC42F-D5BA-42B2-93A1-4025C4666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7327B23-2573-4A9B-9DAE-80306377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555CB57D-40B9-47B3-9D19-DBE91B8B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1762902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_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5240EFF-F9FA-4BD4-B5F5-57D533E60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24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CF03BCA2-3200-43B6-9331-514527A1E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4314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58086F5-BD6F-4A53-B017-4BA2C380D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E8927FA-4CB0-4C74-9670-4CC6D2AE6C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1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668F97EE-AC5B-4F08-BEB0-4F185B1FE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D94336-38A4-4BE4-B68C-C583816EA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94196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5449B5B-E8A3-47B9-BE8C-1442A097B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151" y="847865"/>
            <a:ext cx="4424116" cy="1221317"/>
          </a:xfr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B8C616AF-0352-4AE7-BD28-0925BB5C1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6706" y="2274535"/>
            <a:ext cx="8093250" cy="4295598"/>
          </a:xfrm>
        </p:spPr>
        <p:txBody>
          <a:bodyPr/>
          <a:lstStyle>
            <a:lvl1pPr defTabSz="7180263">
              <a:tabLst/>
              <a:defRPr/>
            </a:lvl1pPr>
            <a:lvl2pPr defTabSz="2014538">
              <a:tabLst>
                <a:tab pos="7180263" algn="l"/>
              </a:tabLst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01</a:t>
            </a:r>
          </a:p>
          <a:p>
            <a:pPr lvl="1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02</a:t>
            </a:r>
          </a:p>
          <a:p>
            <a:pPr lvl="1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03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04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05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06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07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08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09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C9A96A-A9B6-43C0-858A-F037F92BE0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D52EBB-81B5-4744-AA02-0E98817C6CEE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A0D54E8-0AA0-4881-8D77-02CAACF360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A1B7A2-EA18-4C92-8E93-A7475C867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2E8F6-0C23-40DD-85B1-90679397D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664" y="209913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66833123-AD43-4252-9579-D68936FB3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100" y="3312319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14F05CA-BADC-4433-A115-075325ED1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5663" y="424638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526C9D-6B51-4BD6-A250-9863163FA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8BB201-FFB7-49EA-89A7-08B8B994B0B2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E4B70B3-FB3E-47A7-8EF1-EB36BC916C7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1A2580A-DCB6-48AA-A0F1-A85928E8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3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9D51C8-55E2-496C-B14C-A46B0ECE1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AE849AB-9400-4BCF-956F-AF4BF3A54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014" y="289024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C152E62-15FC-41CD-84D7-88775B2CA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7013" y="503749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7A0E0C-BAA2-4AA7-ABF6-96A71D57A1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C796E506-7717-4096-8DDB-1B6BBC5A2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9737" y="911225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EC672-0806-49BC-8360-664924C43514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DE12B-7DD5-47B0-8765-C23E33AD3150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D1C42BD-713C-4D8A-BDA8-6990539BB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27D429-903C-403E-A91E-3413C7FBF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53EF393-3DBA-494A-AF34-ACE206FF8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FAC65DA7-3C33-485C-B20C-A039012FE8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4FC6AE-9F44-4BC7-8570-A9AC27B4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A20FD-FA6A-48A8-A926-BC8A55863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A1695F4-5BF3-4507-93DF-073A697D5D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BE2A1097-09E3-4BFE-95B2-33E0226DE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DB9E60-9861-4933-A180-A4C25742F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369E776-9025-4045-AE48-B61FB5555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5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15F0C0-6EF2-45F9-BFE3-93D4944E9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F808F11-2E11-4556-9C38-53953A5091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2D9F627-C890-407E-8937-86EA7F437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1C8371B-E0D9-4E9C-BB68-73941002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8374F0-9829-4A0E-A50F-3D62EEDC0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05E73D6-3521-47BC-82CE-2AAF56FA92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9722E83-61D8-46D8-AF67-A82A58A336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6C45FC7-EEB9-4B9F-BE13-C2D9C7222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AE979-17D9-492C-9878-9DAC54F970C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5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DA3608-77A3-4472-83F0-ECF69F3F2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4A66E3B5-38E7-411C-BEDB-A16E741FD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CF0A05D-CCE4-49E6-ACB1-3513664E2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464CF2B-DCF7-41A5-9A25-629811426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9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4E3007-1C19-4007-A5C1-DDD5ED3C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E2398BB4-9823-4D03-8F90-708D37193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ECC3A71-70F1-4F9E-9CD7-1C3E338C9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3DB3DAD-D72F-4850-A3E0-CE26DEBEA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524442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7852B2-2896-44F4-AF55-CEE871E748D2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2DEAFB-F122-4779-B99A-FB582EAD7F9E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88B220-024C-4A6F-95ED-05B93BF6E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25D2F5B-F353-422E-9605-F1AF80A816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1EAA480-88BC-4B4B-8411-1C08B9FF5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026A369-AC20-47D4-97D5-01CC5505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13723938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1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6FCFF-9E6C-4962-9DA8-44A85288D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F1CF610-0197-46DC-ACAA-C9E24DA42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753BB2D-AECF-4736-AA6B-9AF7C261A1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2A10F5B-11C6-48F8-9EAA-370554DF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C4989A0-1D0E-4D93-8B1B-B431C090B65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722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6B11CE-7366-4F19-900A-BF1BD3EF2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5F7258E8-5EEE-41BC-A766-C5459F5AE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B975C40-683D-4BF3-A2D4-C7AC360FC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304000E-70C0-40A1-AA99-159C4A36121B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848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6C5DE1-03AD-457A-98FC-D90BEC62D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6031E-C802-4044-BF57-B5270148E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541B8B5-4A34-4941-9A02-3D8AEA86C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70181F8-E3DA-40CA-993C-3FA1859900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94E685F-C14D-482F-9A0A-9F0AB3CA7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0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EB0F94-859D-44E4-A1AF-507F3F6D3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5DF388-3408-4AF2-9B3A-3FEA357FE2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1B566430-C516-4659-9CF0-413B388847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7040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573ECFD9-1700-48BC-9A10-1EEB57FE21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040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5E4FB7B-722D-4BE7-8CC0-B75626895D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4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F9FC69D8-9723-4F59-88B1-B8A228E30E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7040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B86122E-9AF2-4C6E-92FF-49FE1347FD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6463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8EE8A48C-F391-4811-929B-692EE60D98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7040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AE249E4-2467-4F87-965C-E68F3597A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48D373E-19C2-4CC6-B1E7-2270E696A4BE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77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FB2A9B4-7A25-4B33-B17C-A256109A7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4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36D8D383-D93A-4BEA-81C5-5D99296574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14020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DEF0FCB-D24A-41C6-B6B1-2A1A3EA97F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12051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51ABAD-344B-4945-9333-5C20ED89FE3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10E6A35-FD8D-424A-963C-27B2367EF978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6690533-EFD2-44B8-9B43-A66D920F5C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4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4B1AF0-3B4D-48F1-B8BA-5E80B030E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4020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684ACDC-92BA-4BD5-ACC0-23F86F94CE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2051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F89C5E3-7842-4B5D-9A6A-5CF3A0E31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3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3AA131F7-FE48-4A37-99A2-4382148F7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EDA1D87-413B-4A5E-A34F-3C9CA2BA7C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75103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12813767" cy="2403957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024829-CBD6-4287-87FC-8DF3F131840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EBFAFB-103E-4A3C-9756-4659E64154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1AD40A5-A897-4731-BF12-1367B540BA9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467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1D4F7DB-0F2C-408A-ABA7-11AAC130F2AE}"/>
              </a:ext>
            </a:extLst>
          </p:cNvPr>
          <p:cNvSpPr/>
          <p:nvPr userDrawn="1"/>
        </p:nvSpPr>
        <p:spPr>
          <a:xfrm>
            <a:off x="12908496" y="797150"/>
            <a:ext cx="968580" cy="266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85377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8EEBCDF9-525E-480A-BD30-3DC3F39086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072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7D4767B1-EEF0-4371-8332-D3584B57D6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075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7081F02A-6A0D-4B68-9D54-11675DB5A1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078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AF085857-2F63-4136-A540-34D82EA754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081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8B3236A-804A-4183-8846-B27391FDDD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13A9EBC3-242B-40BD-B095-2470C84FB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259DAC4-CED6-4B6A-841A-8EDBC7FCA48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04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E4C891-5756-47D0-997B-DC9C981D7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0C05316-F7DB-4F8C-8A8D-5AF098474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00" y="911225"/>
            <a:ext cx="6400800" cy="320357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DF422DF-D807-4DB2-8BAC-FB9ED7EDF7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1325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F14FF012-533F-48E5-AE0A-E08EA28EC6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5400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30" y="4280885"/>
            <a:ext cx="3524392" cy="108222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36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EF6AC1CD-A42B-449C-9062-B24D8C18EB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9785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FF27EF60-FC31-487D-AE53-BFC9EC47C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6359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8634AE-F32A-42A0-9C13-614B9BE2595E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E19F5ADF-2B33-46BA-AF4D-0A33637B19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48F2720-14B1-43D3-99D8-439269AD9D4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46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9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152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155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1911160-1F72-43A5-8571-86587F03E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0DCA150-0A3B-41D3-8E22-943C3ACECB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809E736-77B4-449E-910C-BC628E5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6087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195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198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201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3204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7FAEAF19-22D9-44E7-96B5-170204E4B5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320462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CCDE9E1A-3233-4FBC-8D0F-9343CD514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25D4089-B258-44FC-955E-40718A0F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04AC2F-F741-474A-AAAD-A7DB5C81ABB1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34A037BA-7E00-432A-9890-BBCE257D6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1265" y="1923482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5939F23-68EC-42A7-A3F4-31F0B1356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199" y="2174406"/>
            <a:ext cx="5681609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4B278FF-4E7D-4239-B497-A558A37A4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746447"/>
            <a:ext cx="6408738" cy="183317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E00736CE-E999-4D2B-BC2F-789DF823B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15200" y="4758127"/>
            <a:ext cx="6408738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800"/>
              </a:spcBef>
              <a:buSzPct val="120000"/>
              <a:buFont typeface="Wingdings" panose="05000000000000000000" pitchFamily="2" charset="2"/>
              <a:buChar char="§"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6AB76B8A-2AD0-4548-9313-5716AE13D9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12118" y="4108450"/>
            <a:ext cx="4798220" cy="2402682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32D693-3033-44F9-A52D-F0B5E1F45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7CC5585-C3DF-4916-9254-C8E54F13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22C28A2-32AB-417C-B087-61042DD0D4F6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240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9007C6-D80E-40B1-B81B-15B51FA6D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C30AF-CB23-4780-A834-EF92E7E4C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7093E43B-1BD7-4551-817A-FDBD3494BF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5617" y="1717675"/>
            <a:ext cx="5600700" cy="56007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032E74F-8093-4998-9665-CE7635E8D4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7379" y="2514600"/>
            <a:ext cx="2400300" cy="32004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4C39D4-3B2B-4DAB-9583-7FE8D14A6D4C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5C2486-3335-460F-B07F-F035951CCDDD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F7984858-BC9D-450C-91C7-2F5EC3169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est</a:t>
            </a:r>
            <a:endParaRPr lang="es-E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A0F77EF-0676-46A4-9337-9F2322D96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3010284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 dirty="0"/>
              <a:t>CAFYD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C2AE6F78-3D6D-4C25-AAF5-145B5A257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833" y="3462657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Actividad Física y Deporte</a:t>
            </a:r>
          </a:p>
          <a:p>
            <a:pPr lvl="0"/>
            <a:r>
              <a:rPr lang="es-ES" dirty="0"/>
              <a:t>Fisioterapia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BE18D04-5273-4916-9829-330212273F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833" y="5031142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Farmacia y Biotecnología</a:t>
            </a:r>
          </a:p>
          <a:p>
            <a:pPr lvl="0"/>
            <a:r>
              <a:rPr lang="es-ES" dirty="0"/>
              <a:t>Medicina</a:t>
            </a:r>
          </a:p>
          <a:p>
            <a:pPr lvl="0"/>
            <a:r>
              <a:rPr lang="es-ES" dirty="0"/>
              <a:t>Odontología</a:t>
            </a:r>
          </a:p>
          <a:p>
            <a:pPr lvl="0"/>
            <a:r>
              <a:rPr lang="es-ES" dirty="0"/>
              <a:t>Veterinaria</a:t>
            </a:r>
          </a:p>
          <a:p>
            <a:pPr lvl="0"/>
            <a:r>
              <a:rPr lang="es-ES" dirty="0"/>
              <a:t>Enfermería y Nutrición</a:t>
            </a:r>
          </a:p>
          <a:p>
            <a:pPr lvl="0"/>
            <a:r>
              <a:rPr lang="es-ES" dirty="0"/>
              <a:t>Psicología</a:t>
            </a:r>
          </a:p>
          <a:p>
            <a:pPr lvl="0"/>
            <a:r>
              <a:rPr lang="es-ES" dirty="0"/>
              <a:t>Medio Ambiente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87B63EE3-DE84-4C9B-B732-C8D4030CD9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600421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 dirty="0"/>
              <a:t>CAFYD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E02422F-8146-4B7E-AEC6-CD6782F4E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098634-9C38-4F2F-90BC-838646C47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6DF73CA9-D341-47C7-BA29-DE835B1DE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6DD4D6E-018E-4D2C-B73F-7DC527248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2658463"/>
            <a:ext cx="3221039" cy="379313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</a:t>
            </a:r>
            <a:r>
              <a:rPr lang="es-ES" dirty="0" err="1"/>
              <a:t>qstrum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0CC11F15-A51A-4969-A633-5CFBF74B0B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664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F4FA38A-F665-431F-A109-0B7C9881B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664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A93BD72-42D1-4CF3-8EA4-00687AC8EA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5157" y="5721537"/>
            <a:ext cx="5621865" cy="118022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</a:t>
            </a:r>
            <a:r>
              <a:rPr lang="es-ES" dirty="0" err="1"/>
              <a:t>qstrum</a:t>
            </a:r>
            <a:r>
              <a:rPr lang="es-ES" dirty="0"/>
              <a:t> q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E9C06FA8-3B73-43E3-9BC5-35A805BD2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5157" y="5170947"/>
            <a:ext cx="5463821" cy="462209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7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Imus</a:t>
            </a:r>
            <a:r>
              <a:rPr lang="es-ES" dirty="0"/>
              <a:t> </a:t>
            </a:r>
            <a:r>
              <a:rPr lang="es-ES" dirty="0" err="1"/>
              <a:t>deru</a:t>
            </a:r>
            <a:r>
              <a:rPr lang="es-ES" dirty="0"/>
              <a:t> </a:t>
            </a:r>
            <a:r>
              <a:rPr lang="es-ES" dirty="0" err="1"/>
              <a:t>llam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B956B5-474C-4B72-A097-482CBA58CAF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56215996-BE86-478A-BB7D-A5A5B6715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3328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D4355630-7B14-407D-8E28-171203EC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13328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8CB8B76B-0849-49C7-B74A-F2D429C5C0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12883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33C39CC-E352-4BB2-BDE7-38665F7B02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312883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75477D0-A98F-4793-B73D-124C47737C0C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F2A21CC-AD0D-45B5-879F-848E1DF89384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8F199B5-CC4B-4B07-BC0C-F2F694FE5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90F3110-B03E-467A-B204-79CB33AD5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ítulo 12">
            <a:extLst>
              <a:ext uri="{FF2B5EF4-FFF2-40B4-BE49-F238E27FC236}">
                <a16:creationId xmlns:a16="http://schemas.microsoft.com/office/drawing/2014/main" id="{687D23B1-A2E4-47D2-9145-B941FAC92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0C1055D0-D668-4CEA-98EF-3D27C3A7A8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20D1EEB-61C8-4F89-A922-A3F95BE81C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4B9E36-C6C2-4B31-AACB-24F008FF04FE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002B7AF-0789-4D75-B8F0-4A6854252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E33CE54-4ADA-4CAE-A118-8414E019D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5BE6BA0-EF8C-4789-822C-BEE963EC7E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41F3DA4-12C0-417B-8A35-5A21C5692D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28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549CA5E7-CE4D-4144-A33B-615B80E66B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28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B26F822F-19DB-485F-918E-9182FAEE9D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5A77DDD7-7CA5-4183-81DC-FDEFA856F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BB59BBE8-7ADF-42A8-A88D-DE4785AC2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0557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B3079E3-2A2F-44FF-80EE-F62C9820AC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0557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51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FEE1D50D-9EF5-4E4F-80DA-C1B761447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13794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8" name="Marcador de posición de imagen 7">
            <a:extLst>
              <a:ext uri="{FF2B5EF4-FFF2-40B4-BE49-F238E27FC236}">
                <a16:creationId xmlns:a16="http://schemas.microsoft.com/office/drawing/2014/main" id="{5CDBB068-7FD6-4104-9FBE-1725202273B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12237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3C9FEC0F-2668-4B32-85C4-26004524F8C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10680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10E39C-7B7A-43D3-8B05-6DA983FD1A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FD41441-FCE1-4F3D-A0ED-1BF629F539E9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43B8ED-23C6-4860-B284-E110999C427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5BC441D-1CA2-4DBF-BA8D-07C4683C6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2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749420-973A-4342-AEE0-ECC11A60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B6BD71C-4096-4F82-8DB0-FF443C8725E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14744" y="1716881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483706D3-653E-403B-8883-D2CF39104E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50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1B580BCD-8739-47BD-9BF7-6D610A0289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5344" y="17121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72D9053C-B7C1-4079-97C4-CD577398C9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156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02BEB712-9524-436F-8DB0-E7213F8A6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2679612"/>
            <a:ext cx="2020445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7826BE1C-13DA-464E-9EE4-E768156895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2880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2E72049-4AE4-4147-A3CB-8F026BC5AA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444" y="2221543"/>
            <a:ext cx="2020445" cy="420058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96D7099-6EBD-4045-A8C4-1A6A6EA870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0082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A28AD329-F597-40A3-B151-EB8880A9F0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0318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D435A95-D6D1-4231-9A3E-4617CF4822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00820" y="4862724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27878A41-CB95-400B-AFDB-0C609F3E3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354" y="2670563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DEA2B6A7-2652-47AE-9512-6EAE447D78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927818" y="2992195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7D8A415-C600-4A55-BF6D-7DD69EBA71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03180" y="4855864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5" name="Marcador de posición de imagen 7">
            <a:extLst>
              <a:ext uri="{FF2B5EF4-FFF2-40B4-BE49-F238E27FC236}">
                <a16:creationId xmlns:a16="http://schemas.microsoft.com/office/drawing/2014/main" id="{BC0ED2C7-26B9-41CC-91AD-F983635A2AC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44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55D377DC-1BD4-48F7-9F8B-253DBAC6D6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55CCC6-D7A2-4FF0-AC4D-19A4B2C0357D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B0E2CF-7B5F-4FF7-B687-252D0678CFB3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F163992A-DF44-4D05-8EDB-A335469ABE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27818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C28FE2A7-9CDA-44EF-AE7C-DC54CC004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7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E9038AD-4F25-484C-9C95-556EBB4B8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8975C6-F89B-46A1-8ECE-1CE87E038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86D824-9395-4AA4-A4E6-32321C8C2AC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A419E7-3AC3-4FD2-8114-8904F031B63C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AAE88CC5-4677-4714-84F3-21D91E0FC0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14947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2B61235B-D928-4119-BD1E-B6FF4B4CF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13074" y="41148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B8938292-5682-4E13-BED5-423F843591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03975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28DCFB5F-D0E2-4D64-9DCE-B4916B44634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12821" y="4913312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DA2106E-067F-447B-B878-CE7CA1C2046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514947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33664C4B-3043-462E-8507-E1E80D9C84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06101" y="915988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7">
            <a:extLst>
              <a:ext uri="{FF2B5EF4-FFF2-40B4-BE49-F238E27FC236}">
                <a16:creationId xmlns:a16="http://schemas.microsoft.com/office/drawing/2014/main" id="{343CE43E-28E9-477C-A5E5-C851AD23007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702785" y="1714500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B12E5B8-D748-4E62-BC7E-C6BC70F186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3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E83959-CC60-4784-8801-76D3F62B8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09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9B7EE6F7-5DD1-4328-A105-7EE021AF752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115253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4A82BA9A-73BC-4751-94CD-B4947A2EC9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0081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33529615-CAB1-40F7-910D-B5988DA2A4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13699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531B6A6B-EDF3-44B1-B8FD-71880D1D4A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17317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ECAD0CE9-C014-473B-B81E-D00278C0ED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514142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2" name="Marcador de posición de imagen 7">
            <a:extLst>
              <a:ext uri="{FF2B5EF4-FFF2-40B4-BE49-F238E27FC236}">
                <a16:creationId xmlns:a16="http://schemas.microsoft.com/office/drawing/2014/main" id="{72034AD0-67BB-4325-86C0-147FA927D8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314697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3" name="Título 11">
            <a:extLst>
              <a:ext uri="{FF2B5EF4-FFF2-40B4-BE49-F238E27FC236}">
                <a16:creationId xmlns:a16="http://schemas.microsoft.com/office/drawing/2014/main" id="{D69F669D-28FA-4B0C-BB9C-7D685998E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4" y="1694833"/>
            <a:ext cx="4240890" cy="625828"/>
          </a:xfrm>
        </p:spPr>
        <p:txBody>
          <a:bodyPr lIns="0">
            <a:noAutofit/>
          </a:bodyPr>
          <a:lstStyle>
            <a:lvl1pPr>
              <a:defRPr sz="46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E500FB5D-351F-4575-B7EF-810D1F51C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3F3599-100D-4EDE-B625-2E2870DC607E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FE9D57-2BEB-4433-B31D-D8E3AE3E3FA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2EB7D3F-F701-4629-95CA-4222EB2282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EDAE9AC-0B11-4609-A9F3-836E7EDB8C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1" name="Título 11">
            <a:extLst>
              <a:ext uri="{FF2B5EF4-FFF2-40B4-BE49-F238E27FC236}">
                <a16:creationId xmlns:a16="http://schemas.microsoft.com/office/drawing/2014/main" id="{C35EAEC0-F4A2-4FAD-BDFC-45B79A41E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552503"/>
            <a:ext cx="4811360" cy="1017545"/>
          </a:xfrm>
        </p:spPr>
        <p:txBody>
          <a:bodyPr lIns="0" anchor="t">
            <a:noAutofit/>
          </a:bodyPr>
          <a:lstStyle>
            <a:lvl1pPr>
              <a:defRPr sz="36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/>
              <a:t>dolor </a:t>
            </a:r>
            <a:r>
              <a:rPr lang="es-ES" dirty="0" err="1"/>
              <a:t>est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2C19EA0-FEE8-45CC-9FD5-DFBD52A410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16985" y="3695700"/>
            <a:ext cx="2424638" cy="493526"/>
          </a:xfrm>
        </p:spPr>
        <p:txBody>
          <a:bodyPr l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50" b="0">
                <a:solidFill>
                  <a:srgbClr val="7D7878"/>
                </a:solidFill>
              </a:defRPr>
            </a:lvl1pPr>
          </a:lstStyle>
          <a:p>
            <a:pPr lvl="0"/>
            <a:r>
              <a:rPr lang="es-ES" dirty="0"/>
              <a:t>Campus </a:t>
            </a:r>
            <a:r>
              <a:rPr lang="es-ES" dirty="0" err="1"/>
              <a:t>Villaciciosa</a:t>
            </a:r>
            <a:r>
              <a:rPr lang="es-ES" dirty="0"/>
              <a:t> de Odón</a:t>
            </a:r>
          </a:p>
          <a:p>
            <a:pPr lvl="0"/>
            <a:r>
              <a:rPr lang="es-ES" dirty="0"/>
              <a:t>Campus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E91D8595-2E68-4BF7-8A44-C2F3954E16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44669" y="3469818"/>
            <a:ext cx="2949354" cy="22588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00" b="1">
                <a:solidFill>
                  <a:srgbClr val="504B4B"/>
                </a:solidFill>
              </a:defRPr>
            </a:lvl1pPr>
          </a:lstStyle>
          <a:p>
            <a:pPr lvl="0"/>
            <a:r>
              <a:rPr lang="es-ES" dirty="0"/>
              <a:t>Universidad </a:t>
            </a:r>
            <a:r>
              <a:rPr lang="es-ES" dirty="0" err="1"/>
              <a:t>Euripea</a:t>
            </a:r>
            <a:r>
              <a:rPr lang="es-ES" dirty="0"/>
              <a:t> de Madrid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F56DA75-FAAD-482B-9A3D-89FD62DA8BC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3A20FD-3088-4C08-A896-40C73FCB5BA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9E4406-5AB3-40E1-AE60-3E9D5E3BE0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71302C-5883-42E5-890D-1DFC7529C145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22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C068F99-764F-424E-8024-130EAA167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2164756"/>
            <a:ext cx="3160712" cy="683816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082449"/>
            <a:ext cx="4043094" cy="295185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.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5708651" y="1709737"/>
            <a:ext cx="8001000" cy="48006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r>
              <a:rPr lang="es-ES"/>
              <a:t>Haga clic en el icono para agregar medios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2E95C61-5472-48C9-8E90-F334A42CE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76856B-1B10-45A4-B212-5F511158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12845" y="2441186"/>
            <a:ext cx="2411093" cy="1216413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br>
              <a:rPr lang="es-ES" dirty="0"/>
            </a:br>
            <a:r>
              <a:rPr lang="es-ES" dirty="0"/>
              <a:t>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12845" y="3745440"/>
            <a:ext cx="2377226" cy="274231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ex, </a:t>
            </a:r>
            <a:r>
              <a:rPr lang="es-ES" dirty="0" err="1"/>
              <a:t>ullabore</a:t>
            </a:r>
            <a:r>
              <a:rPr lang="es-ES" dirty="0"/>
              <a:t>..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6" y="1712912"/>
            <a:ext cx="9601200" cy="56007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r>
              <a:rPr lang="es-ES"/>
              <a:t>Haga clic en el icono para agregar medios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1E16921-0A8F-4550-9360-FF9B9DC96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813DD7-5AAB-469F-A55F-E0B0879C1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0F9259F-958B-42DA-8086-83650D25877B}"/>
              </a:ext>
            </a:extLst>
          </p:cNvPr>
          <p:cNvSpPr/>
          <p:nvPr userDrawn="1"/>
        </p:nvSpPr>
        <p:spPr>
          <a:xfrm>
            <a:off x="9708797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12ED80D-9979-4A2A-A7AF-1A927F9FF1EE}"/>
              </a:ext>
            </a:extLst>
          </p:cNvPr>
          <p:cNvSpPr/>
          <p:nvPr userDrawn="1"/>
        </p:nvSpPr>
        <p:spPr>
          <a:xfrm>
            <a:off x="5717823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B03785-BFD2-44C5-BB4E-3B16BD97B804}"/>
              </a:ext>
            </a:extLst>
          </p:cNvPr>
          <p:cNvSpPr/>
          <p:nvPr userDrawn="1"/>
        </p:nvSpPr>
        <p:spPr>
          <a:xfrm>
            <a:off x="1712244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20611"/>
            <a:ext cx="7390870" cy="625828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7D66B800-7A66-4A48-A91A-7D0987C034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4624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17103512-22F3-4B94-A25D-048AE848AB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4624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38D5DB7-327A-41B5-90F2-CBC66EE13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17823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35959A0-73A1-4A20-8540-8FF5678BC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17823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0255EA5E-DA24-4DFD-B54F-784F7AF35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31022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E9F5C62-B4A7-41AD-B76A-EE9A620C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31022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4665B7-FA7B-481D-B03C-01821A72BCB7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8" name="Marcador de número de diapositiva 1">
            <a:extLst>
              <a:ext uri="{FF2B5EF4-FFF2-40B4-BE49-F238E27FC236}">
                <a16:creationId xmlns:a16="http://schemas.microsoft.com/office/drawing/2014/main" id="{8D50867C-CB97-40D7-9852-5217F1B68BF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9C77E3-4418-4CF8-8DB6-6EAEF652764C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35B930F3-1326-4124-9326-5D4EF0AF7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E9459-B8E5-4C8D-B2B6-4F0E78FC7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46685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6F9A1F28-DDBB-46FB-AD57-A8D447F0945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6686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640C55DC-E61D-45D3-A700-DB5918588A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7549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24A76FCA-CB34-4B58-8F61-D8981ED6F8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47550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52B7A81-FFDE-4C63-97B3-995F4AC8BA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46685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65652406-D231-444A-977F-5CA411D79B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46686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E4D2A615-C2E7-4A9B-A1AA-BB9CE7C68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47549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672FC0A1-441D-4DF9-82A5-463E836C0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47550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4EF380-0C7D-45AD-A55E-F881B7F6A929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557DF84F-68CD-4ED4-AF98-9ED42A62669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20D0E-5FB3-4449-B3FB-098759747B01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D7ECDB-3C05-4359-9990-A2DC139303D4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13820B1A-6554-4612-97C5-B3400B6E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col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6986D22-5C54-45CD-801F-AFB0BE290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778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114F4AE1-74F7-4029-901C-5429DFBF3F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8778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2BD66F45-9FAC-43B8-83DB-524132361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99107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1713EFFF-367D-483D-B0D0-22B12F4784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9107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F071EB78-1826-4A44-AEF0-39004E6D4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8778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3DE0E9A8-85D2-4F48-8695-20F26F1215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8778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C83C1353-E0DC-4E36-A5D1-984917E34A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99107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41" name="Marcador de texto 17">
            <a:extLst>
              <a:ext uri="{FF2B5EF4-FFF2-40B4-BE49-F238E27FC236}">
                <a16:creationId xmlns:a16="http://schemas.microsoft.com/office/drawing/2014/main" id="{DEEB8856-EE5D-4CF9-8422-8DF5732787B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99107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5A97F12-6419-488E-A7B5-B28ED4F830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8920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E7B7397E-2949-4E2A-A0F9-0545C37ED0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99249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50" name="Marcador de texto 13">
            <a:extLst>
              <a:ext uri="{FF2B5EF4-FFF2-40B4-BE49-F238E27FC236}">
                <a16:creationId xmlns:a16="http://schemas.microsoft.com/office/drawing/2014/main" id="{ED5C1BF5-6AEE-4349-A55B-2C4F2ADD31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8920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51" name="Marcador de texto 13">
            <a:extLst>
              <a:ext uri="{FF2B5EF4-FFF2-40B4-BE49-F238E27FC236}">
                <a16:creationId xmlns:a16="http://schemas.microsoft.com/office/drawing/2014/main" id="{50C8F75C-7C29-46CF-B324-1C8F560B86D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99249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BE59D96-9295-4622-A2F5-BC31E553C212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1">
            <a:extLst>
              <a:ext uri="{FF2B5EF4-FFF2-40B4-BE49-F238E27FC236}">
                <a16:creationId xmlns:a16="http://schemas.microsoft.com/office/drawing/2014/main" id="{723D5B36-331C-4482-AD00-C5437D3DE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719C574-7BFB-4E22-84A0-31F8CC084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F431FBC-869A-42BD-8876-A0B0DA4D2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3" name="Marcador de posición de imagen 24">
            <a:extLst>
              <a:ext uri="{FF2B5EF4-FFF2-40B4-BE49-F238E27FC236}">
                <a16:creationId xmlns:a16="http://schemas.microsoft.com/office/drawing/2014/main" id="{2F8E84F3-47FC-4077-886B-0B074759063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66291" y="2697163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4" name="Marcador de posición de imagen 24">
            <a:extLst>
              <a:ext uri="{FF2B5EF4-FFF2-40B4-BE49-F238E27FC236}">
                <a16:creationId xmlns:a16="http://schemas.microsoft.com/office/drawing/2014/main" id="{5EF62040-F1E4-4BE2-AFB5-9DF139E3A54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66291" y="4277644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5" name="Marcador de posición de imagen 24">
            <a:extLst>
              <a:ext uri="{FF2B5EF4-FFF2-40B4-BE49-F238E27FC236}">
                <a16:creationId xmlns:a16="http://schemas.microsoft.com/office/drawing/2014/main" id="{4298C36A-2619-48EC-986C-B14C84BC1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66291" y="5858126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1B49E63-FC43-4C91-8FAE-D96ABF4EAE1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8AA2A31-78C4-4001-B6AF-8BA37522F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660537A4-C76C-4244-8BC8-83969F081D8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7426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DDD1BB-63FF-4264-945F-3B314173210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826DE4F1-0500-456A-9AEE-766BEA0D2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047CC7ED-54B8-4D1D-B00C-D69B01F0733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03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3309937" cy="1803899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/>
              <a:t>Estilo</a:t>
            </a:r>
            <a:br>
              <a:rPr lang="es-ES" dirty="0"/>
            </a:br>
            <a:r>
              <a:rPr lang="es-ES" dirty="0"/>
              <a:t>de gráfico de barras I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263021"/>
            <a:ext cx="4745037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Conepos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7201564A-7529-4B1F-B62A-73FAF73E875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140450" y="1719155"/>
            <a:ext cx="7583488" cy="5599220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6E2181E-8ABD-4C68-97CA-BF860F11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0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5278437" cy="879431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/>
              <a:t>Estilo tabla 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6B5FEDA-2675-4177-AA01-B26A0E6450C6}"/>
              </a:ext>
            </a:extLst>
          </p:cNvPr>
          <p:cNvSpPr>
            <a:spLocks noGrp="1"/>
          </p:cNvSpPr>
          <p:nvPr>
            <p:ph type="tbl" sz="quarter" idx="31"/>
          </p:nvPr>
        </p:nvSpPr>
        <p:spPr>
          <a:xfrm>
            <a:off x="906463" y="2514600"/>
            <a:ext cx="12817474" cy="4803775"/>
          </a:xfrm>
        </p:spPr>
        <p:txBody>
          <a:bodyPr/>
          <a:lstStyle/>
          <a:p>
            <a:r>
              <a:rPr lang="es-ES"/>
              <a:t>Haga clic en el icono para agregar una tabla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3D23CB-FADD-4E51-B607-9F895E338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0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FA62221-C641-42BD-85C5-560FB62FC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50A57E-6C25-44CF-9946-8E51E495D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ACB8DF-60BA-4C55-8790-127B9DB59323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8DE8CD-D0F4-421F-8259-A29997BBF572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1">
            <a:extLst>
              <a:ext uri="{FF2B5EF4-FFF2-40B4-BE49-F238E27FC236}">
                <a16:creationId xmlns:a16="http://schemas.microsoft.com/office/drawing/2014/main" id="{E6467823-04AD-499F-9EBF-6BAE54012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163" y="5204458"/>
            <a:ext cx="3284537" cy="1017545"/>
          </a:xfrm>
        </p:spPr>
        <p:txBody>
          <a:bodyPr lIns="0" anchor="t">
            <a:noAutofit/>
          </a:bodyPr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Iconos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34AC0BB-9746-40C6-8816-9CE7B49F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9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8986412-1BC4-47CA-9C5B-0E42A10721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2609C0-CE8E-4F26-9C56-26779C29208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6C8BD96-F01B-45B8-816D-46F9D05B0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351" y="2842955"/>
            <a:ext cx="4424116" cy="776545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s-ES" dirty="0"/>
              <a:t>Gracias</a:t>
            </a:r>
            <a:endParaRPr lang="en-U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11DB0538-BF7A-408B-8D8F-356A5E0623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8951" y="3648916"/>
            <a:ext cx="4542650" cy="961186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spcBef>
                <a:spcPts val="900"/>
              </a:spcBef>
              <a:buNone/>
              <a:defRPr sz="25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B1C9EB0-95F2-4DA1-AF97-1506B0C3FD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5382" y="5473725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ipsum@info.com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7C874BE-A19E-48B7-AC48-D4C857D7A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382" y="5144355"/>
            <a:ext cx="3256843" cy="316483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83F7AB7-EF84-4792-8807-631A61157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5382" y="5865514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03B4663-693F-4482-99D6-BFAAF6A3D27D}"/>
              </a:ext>
            </a:extLst>
          </p:cNvPr>
          <p:cNvSpPr txBox="1"/>
          <p:nvPr userDrawn="1"/>
        </p:nvSpPr>
        <p:spPr>
          <a:xfrm>
            <a:off x="9061051" y="669839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Ve más allá</a:t>
            </a:r>
          </a:p>
        </p:txBody>
      </p:sp>
    </p:spTree>
    <p:extLst>
      <p:ext uri="{BB962C8B-B14F-4D97-AF65-F5344CB8AC3E}">
        <p14:creationId xmlns:p14="http://schemas.microsoft.com/office/powerpoint/2010/main" val="20181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8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71C7A76-B3FC-4D82-9E7A-2B97594E1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80EAAD8-7A6F-435E-A8EC-6782A258B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477561-B3ED-45D0-B1A9-8965EAF07D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7A6838A-54ED-4793-920B-D51FFB65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7025F53-D008-456B-8B64-2AF0FCED69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0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C5C40D8B-4E89-4E84-A91A-99610A7D3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Marcador de número de diapositiva 14">
            <a:extLst>
              <a:ext uri="{FF2B5EF4-FFF2-40B4-BE49-F238E27FC236}">
                <a16:creationId xmlns:a16="http://schemas.microsoft.com/office/drawing/2014/main" id="{D156A4A0-AC07-4989-AB5C-6626DA7F8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489" y="7763089"/>
            <a:ext cx="629422" cy="395242"/>
          </a:xfrm>
          <a:prstGeom prst="rect">
            <a:avLst/>
          </a:prstGeom>
          <a:noFill/>
        </p:spPr>
        <p:txBody>
          <a:bodyPr/>
          <a:lstStyle>
            <a:lvl1pPr algn="ctr">
              <a:defRPr sz="1300"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94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13" r:id="rId3"/>
    <p:sldLayoutId id="2147483714" r:id="rId4"/>
    <p:sldLayoutId id="2147483676" r:id="rId5"/>
    <p:sldLayoutId id="2147483709" r:id="rId6"/>
    <p:sldLayoutId id="2147483715" r:id="rId7"/>
    <p:sldLayoutId id="2147483716" r:id="rId8"/>
    <p:sldLayoutId id="2147483686" r:id="rId9"/>
    <p:sldLayoutId id="2147483710" r:id="rId10"/>
    <p:sldLayoutId id="2147483687" r:id="rId11"/>
    <p:sldLayoutId id="2147483711" r:id="rId12"/>
    <p:sldLayoutId id="2147483717" r:id="rId13"/>
    <p:sldLayoutId id="2147483718" r:id="rId14"/>
    <p:sldLayoutId id="2147483662" r:id="rId15"/>
    <p:sldLayoutId id="2147483672" r:id="rId16"/>
    <p:sldLayoutId id="2147483663" r:id="rId17"/>
    <p:sldLayoutId id="2147483689" r:id="rId18"/>
    <p:sldLayoutId id="2147483690" r:id="rId19"/>
    <p:sldLayoutId id="2147483691" r:id="rId20"/>
    <p:sldLayoutId id="2147483696" r:id="rId21"/>
    <p:sldLayoutId id="2147483692" r:id="rId22"/>
    <p:sldLayoutId id="2147483693" r:id="rId23"/>
    <p:sldLayoutId id="2147483706" r:id="rId24"/>
    <p:sldLayoutId id="2147483694" r:id="rId25"/>
    <p:sldLayoutId id="2147483695" r:id="rId26"/>
    <p:sldLayoutId id="2147483697" r:id="rId27"/>
    <p:sldLayoutId id="2147483698" r:id="rId28"/>
    <p:sldLayoutId id="2147483699" r:id="rId29"/>
    <p:sldLayoutId id="2147483664" r:id="rId30"/>
    <p:sldLayoutId id="2147483700" r:id="rId31"/>
    <p:sldLayoutId id="2147483677" r:id="rId32"/>
    <p:sldLayoutId id="2147483701" r:id="rId33"/>
    <p:sldLayoutId id="2147483702" r:id="rId34"/>
    <p:sldLayoutId id="2147483703" r:id="rId35"/>
    <p:sldLayoutId id="2147483704" r:id="rId36"/>
    <p:sldLayoutId id="2147483666" r:id="rId37"/>
    <p:sldLayoutId id="2147483679" r:id="rId38"/>
    <p:sldLayoutId id="2147483667" r:id="rId39"/>
    <p:sldLayoutId id="2147483668" r:id="rId40"/>
    <p:sldLayoutId id="2147483681" r:id="rId41"/>
    <p:sldLayoutId id="2147483682" r:id="rId42"/>
    <p:sldLayoutId id="2147483683" r:id="rId43"/>
    <p:sldLayoutId id="2147483678" r:id="rId44"/>
    <p:sldLayoutId id="2147483665" r:id="rId45"/>
    <p:sldLayoutId id="2147483705" r:id="rId46"/>
    <p:sldLayoutId id="2147483669" r:id="rId47"/>
    <p:sldLayoutId id="2147483673" r:id="rId48"/>
    <p:sldLayoutId id="2147483674" r:id="rId49"/>
    <p:sldLayoutId id="2147483675" r:id="rId50"/>
    <p:sldLayoutId id="2147483684" r:id="rId51"/>
    <p:sldLayoutId id="2147483707" r:id="rId52"/>
    <p:sldLayoutId id="2147483712" r:id="rId53"/>
    <p:sldLayoutId id="2147483685" r:id="rId54"/>
    <p:sldLayoutId id="2147483670" r:id="rId55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E1E1E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ts val="2100"/>
        </a:lnSpc>
        <a:spcBef>
          <a:spcPts val="1200"/>
        </a:spcBef>
        <a:buClr>
          <a:srgbClr val="FF3228"/>
        </a:buClr>
        <a:buFont typeface="Wingdings" panose="05000000000000000000" pitchFamily="2" charset="2"/>
        <a:buChar char="§"/>
        <a:defRPr sz="2200" kern="1200">
          <a:solidFill>
            <a:srgbClr val="1E1E1E"/>
          </a:solidFill>
          <a:latin typeface="Century Gothic" panose="020B0502020202020204" pitchFamily="34" charset="0"/>
          <a:ea typeface="+mn-ea"/>
          <a:cs typeface="+mn-cs"/>
        </a:defRPr>
      </a:lvl1pPr>
      <a:lvl2pPr marL="541338" indent="-269875" algn="l" defTabSz="1097280" rtl="0" eaLnBrk="1" latinLnBrk="0" hangingPunct="1">
        <a:lnSpc>
          <a:spcPct val="90000"/>
        </a:lnSpc>
        <a:spcBef>
          <a:spcPts val="600"/>
        </a:spcBef>
        <a:buClr>
          <a:srgbClr val="676766"/>
        </a:buClr>
        <a:buFont typeface="Wingdings" panose="05000000000000000000" pitchFamily="2" charset="2"/>
        <a:buChar char="§"/>
        <a:defRPr sz="2200" kern="1200">
          <a:solidFill>
            <a:srgbClr val="7D7878"/>
          </a:solidFill>
          <a:latin typeface="Century Gothic" panose="020B0502020202020204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1E1E1E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1" userDrawn="1">
          <p15:clr>
            <a:srgbClr val="F26B43"/>
          </p15:clr>
        </p15:guide>
        <p15:guide id="2" pos="8645" userDrawn="1">
          <p15:clr>
            <a:srgbClr val="F26B43"/>
          </p15:clr>
        </p15:guide>
        <p15:guide id="3" orient="horz" pos="4610" userDrawn="1">
          <p15:clr>
            <a:srgbClr val="F26B43"/>
          </p15:clr>
        </p15:guide>
        <p15:guide id="4" orient="horz" pos="5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2157062-1DC1-C579-FFE1-A66EE4A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mida.so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41B9CD1-73DE-1F44-CE12-E8D75B73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Nueva herramienta de test AB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4858A71-8591-E31B-207B-E02D43A246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Daniel Martín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848883B-D276-A1A7-E8AF-C0ED95F95E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3399107-08C9-1996-FA71-61DBB75F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4957" y="5392438"/>
            <a:ext cx="3765246" cy="416701"/>
          </a:xfrm>
        </p:spPr>
        <p:txBody>
          <a:bodyPr/>
          <a:lstStyle/>
          <a:p>
            <a:r>
              <a:rPr lang="es-ES" dirty="0" err="1"/>
              <a:t>daniel.martin@universidadeuropea.es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933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D8DB1-840C-4B6E-0E90-41F8E3A1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Precios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5C63AC-9E63-BBDB-BF91-3DD920CC3D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10</a:t>
            </a:fld>
            <a:endParaRPr lang="es-ES" dirty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8F738E73-CAC8-13EE-FDB7-A300A1702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34930"/>
              </p:ext>
            </p:extLst>
          </p:nvPr>
        </p:nvGraphicFramePr>
        <p:xfrm>
          <a:off x="1356044" y="2011680"/>
          <a:ext cx="11288890" cy="1682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778">
                  <a:extLst>
                    <a:ext uri="{9D8B030D-6E8A-4147-A177-3AD203B41FA5}">
                      <a16:colId xmlns:a16="http://schemas.microsoft.com/office/drawing/2014/main" val="3783996464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2874706063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633397823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3848352495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2834660876"/>
                    </a:ext>
                  </a:extLst>
                </a:gridCol>
              </a:tblGrid>
              <a:tr h="280303">
                <a:tc gridSpan="5"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Mensual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13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MTU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mida.so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VWO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4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Growth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184,17 €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397 €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-53,6 %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38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Pro/</a:t>
                      </a:r>
                      <a:r>
                        <a:rPr lang="es-ES" dirty="0" err="1"/>
                        <a:t>Scale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797 €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258885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EE532112-48A7-C2E7-7942-AD73939AF241}"/>
              </a:ext>
            </a:extLst>
          </p:cNvPr>
          <p:cNvSpPr txBox="1"/>
          <p:nvPr/>
        </p:nvSpPr>
        <p:spPr>
          <a:xfrm>
            <a:off x="1207910" y="7047441"/>
            <a:ext cx="860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*No existe plan Pro directamente, solamente en plan </a:t>
            </a:r>
            <a:r>
              <a:rPr lang="es-ES" dirty="0" err="1"/>
              <a:t>Scale</a:t>
            </a:r>
            <a:r>
              <a:rPr lang="es-ES" dirty="0"/>
              <a:t> para más de 1.000.000 de MTU.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D06D05A-E97D-7638-384B-88373131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86705"/>
              </p:ext>
            </p:extLst>
          </p:nvPr>
        </p:nvGraphicFramePr>
        <p:xfrm>
          <a:off x="1356044" y="4114800"/>
          <a:ext cx="11288890" cy="1682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778">
                  <a:extLst>
                    <a:ext uri="{9D8B030D-6E8A-4147-A177-3AD203B41FA5}">
                      <a16:colId xmlns:a16="http://schemas.microsoft.com/office/drawing/2014/main" val="3783996464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2874706063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633397823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3848352495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2834660876"/>
                    </a:ext>
                  </a:extLst>
                </a:gridCol>
              </a:tblGrid>
              <a:tr h="280303">
                <a:tc gridSpan="5"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Anual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13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MTU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mida.so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VWO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4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Growth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1.654,79 €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4.759 €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-65,22%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38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Pro/</a:t>
                      </a:r>
                      <a:r>
                        <a:rPr lang="es-ES" dirty="0" err="1"/>
                        <a:t>Scale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9.567 €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258885"/>
                  </a:ext>
                </a:extLst>
              </a:tr>
            </a:tbl>
          </a:graphicData>
        </a:graphic>
      </p:graphicFrame>
      <p:pic>
        <p:nvPicPr>
          <p:cNvPr id="16" name="Gráfico 15">
            <a:extLst>
              <a:ext uri="{FF2B5EF4-FFF2-40B4-BE49-F238E27FC236}">
                <a16:creationId xmlns:a16="http://schemas.microsoft.com/office/drawing/2014/main" id="{FCB9862F-D8C2-D002-E3E7-1BC0386D6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075FA6-95B3-43B5-B750-B4A68BC0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1578CED-AE07-4BC7-86AD-4B7712A2A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mida.so</a:t>
            </a:r>
            <a:r>
              <a:rPr lang="es-ES" dirty="0"/>
              <a:t>: Nueva herramienta AB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5188B5-6E90-460B-B221-74FD7334AA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25381" y="5473725"/>
            <a:ext cx="3629729" cy="316483"/>
          </a:xfrm>
        </p:spPr>
        <p:txBody>
          <a:bodyPr/>
          <a:lstStyle/>
          <a:p>
            <a:r>
              <a:rPr lang="es-ES" dirty="0" err="1"/>
              <a:t>daniel.martin@universidadeuropea.es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047E2A-D632-4052-BC40-2FDD6FD5A8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Daniel Martín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2C4FDD8-C9DA-4EBC-8F86-25B47676F7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84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Cambio de nombre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B2A203-4514-4F28-92F5-3F6EBCE5AE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0200" y="4901531"/>
            <a:ext cx="8951912" cy="2366365"/>
          </a:xfrm>
        </p:spPr>
        <p:txBody>
          <a:bodyPr/>
          <a:lstStyle/>
          <a:p>
            <a:r>
              <a:rPr lang="es-ES" dirty="0"/>
              <a:t>El programa </a:t>
            </a:r>
            <a:r>
              <a:rPr lang="es-ES" dirty="0" err="1"/>
              <a:t>mida.so</a:t>
            </a:r>
            <a:r>
              <a:rPr lang="es-ES" dirty="0"/>
              <a:t> es la escisión de </a:t>
            </a:r>
            <a:r>
              <a:rPr lang="es-ES" dirty="0" err="1"/>
              <a:t>howuku</a:t>
            </a:r>
            <a:r>
              <a:rPr lang="es-ES" dirty="0"/>
              <a:t> (herramienta de </a:t>
            </a:r>
            <a:r>
              <a:rPr lang="es-ES" dirty="0" err="1"/>
              <a:t>analytics</a:t>
            </a:r>
            <a:r>
              <a:rPr lang="es-ES" dirty="0"/>
              <a:t> tipo GA4) en una herramienta separada dedicada solamente a test AB.</a:t>
            </a:r>
          </a:p>
          <a:p>
            <a:r>
              <a:rPr lang="es-ES" dirty="0"/>
              <a:t>El equipo de </a:t>
            </a:r>
            <a:r>
              <a:rPr lang="es-ES" dirty="0" err="1"/>
              <a:t>mida.so</a:t>
            </a:r>
            <a:r>
              <a:rPr lang="es-ES" dirty="0"/>
              <a:t> está basado en Malasia siendo una startup,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6415A98-A082-AB48-63C5-DA997E91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200" y="2791320"/>
            <a:ext cx="3810000" cy="7239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6F71E45-B732-8045-4992-895BF9A7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199" y="2581769"/>
            <a:ext cx="3810001" cy="114300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1BBA3C1-08A0-5845-BAF0-485D7C36C51C}"/>
              </a:ext>
            </a:extLst>
          </p:cNvPr>
          <p:cNvCxnSpPr/>
          <p:nvPr/>
        </p:nvCxnSpPr>
        <p:spPr>
          <a:xfrm>
            <a:off x="5410200" y="3153270"/>
            <a:ext cx="38100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>
            <a:extLst>
              <a:ext uri="{FF2B5EF4-FFF2-40B4-BE49-F238E27FC236}">
                <a16:creationId xmlns:a16="http://schemas.microsoft.com/office/drawing/2014/main" id="{095CCAC6-043E-6A28-BA57-29F107EBD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8B8411-3BDC-5B6E-B634-2FD57490FD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3" y="1885245"/>
            <a:ext cx="8951912" cy="17296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Test A/B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Test A/A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Test de redirección de URL (Split URL)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Personalización de contenido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B21C93BF-1676-CA0D-77D3-E4ABEFC664D6}"/>
              </a:ext>
            </a:extLst>
          </p:cNvPr>
          <p:cNvSpPr txBox="1">
            <a:spLocks/>
          </p:cNvSpPr>
          <p:nvPr/>
        </p:nvSpPr>
        <p:spPr>
          <a:xfrm>
            <a:off x="906463" y="3763257"/>
            <a:ext cx="6561949" cy="7030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b="1" kern="120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¿Cómo se mide?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1F855729-E49F-56FE-1203-7F9FCFAE23E1}"/>
              </a:ext>
            </a:extLst>
          </p:cNvPr>
          <p:cNvSpPr txBox="1">
            <a:spLocks/>
          </p:cNvSpPr>
          <p:nvPr/>
        </p:nvSpPr>
        <p:spPr>
          <a:xfrm>
            <a:off x="906463" y="4466343"/>
            <a:ext cx="8951912" cy="172963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Clr>
                <a:srgbClr val="FF3228"/>
              </a:buClr>
              <a:buFont typeface="Wingdings" panose="05000000000000000000" pitchFamily="2" charset="2"/>
              <a:buNone/>
              <a:defRPr sz="1440" b="0" kern="120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Al igual que VWO utiliza los MTU (Usuarios Mensuales Testados).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290D19-1BD5-4D73-840B-067B6EDD8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mida.so</a:t>
            </a:r>
            <a:r>
              <a:rPr lang="es-ES" dirty="0"/>
              <a:t> vs VWO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</a:t>
            </a:fld>
            <a:endParaRPr lang="es-E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241C781-E4E7-BD93-EE83-BAB091D24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95004"/>
              </p:ext>
            </p:extLst>
          </p:nvPr>
        </p:nvGraphicFramePr>
        <p:xfrm>
          <a:off x="2438400" y="2616858"/>
          <a:ext cx="9753600" cy="3316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03974370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72525899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715148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Funciones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mida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VWO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6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Nº</a:t>
                      </a:r>
                      <a:r>
                        <a:rPr lang="es-ES" dirty="0"/>
                        <a:t> MTU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60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$149/m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$549/m 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05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Cross </a:t>
                      </a:r>
                      <a:r>
                        <a:rPr lang="es-ES" dirty="0" err="1"/>
                        <a:t>domaing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Add-on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14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Campaing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Scheduling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Add-on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42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Heatmaps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No, vía </a:t>
                      </a:r>
                      <a:r>
                        <a:rPr lang="es-ES" dirty="0" err="1"/>
                        <a:t>Hotjar</a:t>
                      </a:r>
                      <a:r>
                        <a:rPr lang="es-E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Add-on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33707"/>
                  </a:ext>
                </a:extLst>
              </a:tr>
              <a:tr h="79317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Integraciones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Sí, </a:t>
                      </a:r>
                      <a:r>
                        <a:rPr lang="es-ES" dirty="0" err="1"/>
                        <a:t>incluídas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Add-on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389778"/>
                  </a:ext>
                </a:extLst>
              </a:tr>
            </a:tbl>
          </a:graphicData>
        </a:graphic>
      </p:graphicFrame>
      <p:pic>
        <p:nvPicPr>
          <p:cNvPr id="8" name="Gráfico 7">
            <a:extLst>
              <a:ext uri="{FF2B5EF4-FFF2-40B4-BE49-F238E27FC236}">
                <a16:creationId xmlns:a16="http://schemas.microsoft.com/office/drawing/2014/main" id="{DB884E2D-84BD-493B-6A1C-AAE6B5B3E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2159"/>
            <a:ext cx="9098149" cy="703086"/>
          </a:xfrm>
        </p:spPr>
        <p:txBody>
          <a:bodyPr/>
          <a:lstStyle/>
          <a:p>
            <a:r>
              <a:rPr lang="es-ES" dirty="0"/>
              <a:t>Comparativa de performance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8B8411-3BDC-5B6E-B634-2FD57490FD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2" y="1885245"/>
            <a:ext cx="10174809" cy="310896"/>
          </a:xfrm>
        </p:spPr>
        <p:txBody>
          <a:bodyPr/>
          <a:lstStyle/>
          <a:p>
            <a:r>
              <a:rPr lang="es-ES" b="1" dirty="0"/>
              <a:t>Datos obtenidos por </a:t>
            </a:r>
            <a:r>
              <a:rPr lang="es-ES" b="1" dirty="0" err="1"/>
              <a:t>mida.so</a:t>
            </a:r>
            <a:r>
              <a:rPr lang="es-ES" b="1" dirty="0"/>
              <a:t> realizando un test en una web entre VWO y </a:t>
            </a:r>
            <a:r>
              <a:rPr lang="es-ES" b="1" dirty="0" err="1"/>
              <a:t>mida.so</a:t>
            </a:r>
            <a:r>
              <a:rPr lang="es-ES" b="1" dirty="0"/>
              <a:t>, faltaría realizar un test oficial por parte de SEO.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4A4C4B-D874-F21A-814C-D97A766A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518660"/>
              </p:ext>
            </p:extLst>
          </p:nvPr>
        </p:nvGraphicFramePr>
        <p:xfrm>
          <a:off x="2123689" y="2501748"/>
          <a:ext cx="9753600" cy="2180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345677937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415876230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557715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Datos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mida.so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VWO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7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490ms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725ms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1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Filesize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17,2KB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258KB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423480"/>
                  </a:ext>
                </a:extLst>
              </a:tr>
              <a:tr h="49808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jQuery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426469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Requests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720253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92B87609-C3E5-D7D1-334A-65FF52BAABF3}"/>
              </a:ext>
            </a:extLst>
          </p:cNvPr>
          <p:cNvSpPr txBox="1">
            <a:spLocks/>
          </p:cNvSpPr>
          <p:nvPr/>
        </p:nvSpPr>
        <p:spPr>
          <a:xfrm>
            <a:off x="906462" y="5131812"/>
            <a:ext cx="9098149" cy="7030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b="1" kern="120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3200" dirty="0"/>
              <a:t>Sin test (solo script activado)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63D154F4-7DBE-3DD0-03E5-1EDFB1217DAE}"/>
              </a:ext>
            </a:extLst>
          </p:cNvPr>
          <p:cNvSpPr txBox="1">
            <a:spLocks/>
          </p:cNvSpPr>
          <p:nvPr/>
        </p:nvSpPr>
        <p:spPr>
          <a:xfrm>
            <a:off x="906462" y="5583501"/>
            <a:ext cx="10174809" cy="31089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Clr>
                <a:srgbClr val="FF3228"/>
              </a:buClr>
              <a:buFont typeface="Wingdings" panose="05000000000000000000" pitchFamily="2" charset="2"/>
              <a:buNone/>
              <a:defRPr sz="1440" b="0" kern="120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Datos obtenidos por </a:t>
            </a:r>
            <a:r>
              <a:rPr lang="es-ES" b="1" dirty="0" err="1"/>
              <a:t>mida.so</a:t>
            </a:r>
            <a:r>
              <a:rPr lang="es-ES" b="1" dirty="0"/>
              <a:t>, faltaría realizar un test oficial por parte de SEO.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7F16915D-D5E8-8102-29FE-8F118C1B371E}"/>
              </a:ext>
            </a:extLst>
          </p:cNvPr>
          <p:cNvSpPr txBox="1">
            <a:spLocks/>
          </p:cNvSpPr>
          <p:nvPr/>
        </p:nvSpPr>
        <p:spPr>
          <a:xfrm>
            <a:off x="960250" y="6199481"/>
            <a:ext cx="9098149" cy="7030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b="1" kern="120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es-ES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D929F3-CE49-835F-813C-135BFDC1A653}"/>
              </a:ext>
            </a:extLst>
          </p:cNvPr>
          <p:cNvSpPr txBox="1"/>
          <p:nvPr/>
        </p:nvSpPr>
        <p:spPr>
          <a:xfrm>
            <a:off x="2238749" y="6139981"/>
            <a:ext cx="259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+/- 7B</a:t>
            </a:r>
          </a:p>
          <a:p>
            <a:pPr algn="ctr"/>
            <a:r>
              <a:rPr lang="es-ES" sz="1400" b="0" i="0" dirty="0" err="1">
                <a:effectLst/>
              </a:rPr>
              <a:t>Lightweight</a:t>
            </a:r>
            <a:r>
              <a:rPr lang="es-ES" sz="1400" b="0" i="0" dirty="0">
                <a:effectLst/>
              </a:rPr>
              <a:t> Script (</a:t>
            </a:r>
            <a:r>
              <a:rPr lang="es-ES" sz="1400" b="0" i="0" dirty="0" err="1">
                <a:effectLst/>
              </a:rPr>
              <a:t>Smallest</a:t>
            </a:r>
            <a:r>
              <a:rPr lang="es-ES" sz="1400" b="0" i="0" dirty="0">
                <a:effectLst/>
              </a:rPr>
              <a:t>)</a:t>
            </a:r>
            <a:endParaRPr lang="es-ES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774B713-72F4-9910-922D-B636E2F405A1}"/>
              </a:ext>
            </a:extLst>
          </p:cNvPr>
          <p:cNvSpPr txBox="1"/>
          <p:nvPr/>
        </p:nvSpPr>
        <p:spPr>
          <a:xfrm>
            <a:off x="7174056" y="613998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&lt;100ms</a:t>
            </a:r>
          </a:p>
          <a:p>
            <a:pPr algn="ctr"/>
            <a:r>
              <a:rPr lang="es-ES" sz="1400" dirty="0"/>
              <a:t>Test </a:t>
            </a:r>
            <a:r>
              <a:rPr lang="es-ES" sz="1400" dirty="0" err="1"/>
              <a:t>Variant</a:t>
            </a:r>
            <a:r>
              <a:rPr lang="es-ES" sz="1400" dirty="0"/>
              <a:t> </a:t>
            </a:r>
            <a:r>
              <a:rPr lang="es-ES" sz="1400" dirty="0" err="1"/>
              <a:t>Loading</a:t>
            </a:r>
            <a:r>
              <a:rPr lang="es-ES" sz="1400" dirty="0"/>
              <a:t> Time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9A78FFA-368E-9720-521A-66074746D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2159"/>
            <a:ext cx="8928913" cy="703086"/>
          </a:xfrm>
        </p:spPr>
        <p:txBody>
          <a:bodyPr/>
          <a:lstStyle/>
          <a:p>
            <a:r>
              <a:rPr lang="es-ES" dirty="0"/>
              <a:t>Como se instala la herramienta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4486807E-AACF-356B-6131-BF819AF15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3" y="1885245"/>
            <a:ext cx="12218522" cy="1729630"/>
          </a:xfrm>
        </p:spPr>
        <p:txBody>
          <a:bodyPr/>
          <a:lstStyle/>
          <a:p>
            <a:r>
              <a:rPr lang="es-ES" dirty="0"/>
              <a:t>La instalación se realiza a través de GTM es decir, no es necesario hacer ningún tipo de implementación por código, aunque </a:t>
            </a:r>
            <a:r>
              <a:rPr lang="es-ES" dirty="0" err="1"/>
              <a:t>mida.so</a:t>
            </a:r>
            <a:r>
              <a:rPr lang="es-ES" dirty="0"/>
              <a:t>  permite hacer esto.</a:t>
            </a:r>
          </a:p>
          <a:p>
            <a:r>
              <a:rPr lang="es-ES" dirty="0"/>
              <a:t>La instalación no tarda más de 5 minutos.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92CA9719-D546-B54F-A086-C1A112610BFE}"/>
              </a:ext>
            </a:extLst>
          </p:cNvPr>
          <p:cNvSpPr txBox="1">
            <a:spLocks/>
          </p:cNvSpPr>
          <p:nvPr/>
        </p:nvSpPr>
        <p:spPr>
          <a:xfrm>
            <a:off x="906463" y="3411714"/>
            <a:ext cx="8928913" cy="7030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b="1" kern="120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Integraciones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5EE821-A214-3ACC-1225-03C2D016FD2C}"/>
              </a:ext>
            </a:extLst>
          </p:cNvPr>
          <p:cNvSpPr txBox="1">
            <a:spLocks/>
          </p:cNvSpPr>
          <p:nvPr/>
        </p:nvSpPr>
        <p:spPr>
          <a:xfrm>
            <a:off x="906463" y="4114800"/>
            <a:ext cx="12218522" cy="172963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Clr>
                <a:srgbClr val="FF3228"/>
              </a:buClr>
              <a:buFont typeface="Wingdings" panose="05000000000000000000" pitchFamily="2" charset="2"/>
              <a:buNone/>
              <a:defRPr sz="1440" b="0" kern="120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mida.so</a:t>
            </a:r>
            <a:r>
              <a:rPr lang="es-ES" dirty="0"/>
              <a:t> permite integrarse con diferentes con herramientas como: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Google </a:t>
            </a:r>
            <a:r>
              <a:rPr lang="es-ES" dirty="0" err="1"/>
              <a:t>Analytics</a:t>
            </a:r>
            <a:r>
              <a:rPr lang="es-ES" dirty="0"/>
              <a:t>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Google Tag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Hotjar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Hubspot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Webhook</a:t>
            </a:r>
            <a:endParaRPr lang="es-ES" dirty="0"/>
          </a:p>
          <a:p>
            <a:r>
              <a:rPr lang="es-ES" dirty="0"/>
              <a:t>No permite (por ahora) integraciones con: Salesforce (aunque es posible pedir desarrollo para integrarlo).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48D9980-89A1-6BC1-C8E5-D1EA17F3B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3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2159"/>
            <a:ext cx="8928913" cy="703086"/>
          </a:xfrm>
        </p:spPr>
        <p:txBody>
          <a:bodyPr/>
          <a:lstStyle/>
          <a:p>
            <a:r>
              <a:rPr lang="es-ES" dirty="0"/>
              <a:t>¿Cómo se hace un test?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4486807E-AACF-356B-6131-BF819AF15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3" y="1885245"/>
            <a:ext cx="12218522" cy="364550"/>
          </a:xfrm>
        </p:spPr>
        <p:txBody>
          <a:bodyPr/>
          <a:lstStyle/>
          <a:p>
            <a:r>
              <a:rPr lang="es-ES" dirty="0" err="1"/>
              <a:t>Mida.so</a:t>
            </a:r>
            <a:r>
              <a:rPr lang="es-ES" dirty="0"/>
              <a:t> utiliza el mismo método editor visual, JS y CSS que VWO.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AB02F1-C843-4E61-D7DB-2050B19E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45" y="2249795"/>
            <a:ext cx="10511687" cy="534373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FAB08-0B8F-B436-745B-318EA741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2159"/>
            <a:ext cx="8928913" cy="703086"/>
          </a:xfrm>
        </p:spPr>
        <p:txBody>
          <a:bodyPr/>
          <a:lstStyle/>
          <a:p>
            <a:r>
              <a:rPr lang="es-ES" dirty="0"/>
              <a:t>Otras funciones interesantes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1B09A-4668-BA95-CEB2-631DB686BA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Informes compartidos:</a:t>
            </a:r>
            <a:r>
              <a:rPr lang="es-ES" dirty="0"/>
              <a:t> </a:t>
            </a:r>
            <a:r>
              <a:rPr lang="es-ES" dirty="0" err="1"/>
              <a:t>mida.so</a:t>
            </a:r>
            <a:r>
              <a:rPr lang="es-ES" dirty="0"/>
              <a:t> permite compartir informes en vivo a personas que incluso no tienen usuario de mida. Por tanto, es posible compartir directamente con negocio informes en vivo.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Configuración del Test </a:t>
            </a:r>
            <a:r>
              <a:rPr lang="es-ES" b="1" dirty="0" err="1"/>
              <a:t>confidence</a:t>
            </a:r>
            <a:r>
              <a:rPr lang="es-ES" b="1" dirty="0"/>
              <a:t>: </a:t>
            </a:r>
            <a:r>
              <a:rPr lang="es-ES" dirty="0"/>
              <a:t>A diferencia de VWO, mida permite modificar el % de significancia estadística para cada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Configuración de la carga del test: </a:t>
            </a:r>
            <a:r>
              <a:rPr lang="es-ES" dirty="0"/>
              <a:t>la herramienta permite configurar cuando se carga el test a </a:t>
            </a:r>
            <a:r>
              <a:rPr lang="es-ES" dirty="0">
                <a:solidFill>
                  <a:schemeClr val="tx1"/>
                </a:solidFill>
              </a:rPr>
              <a:t>los usuarios, dando 5 opciones:</a:t>
            </a:r>
          </a:p>
          <a:p>
            <a:pPr marL="998538" lvl="1" indent="-457200">
              <a:buFont typeface="+mj-lt"/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Directamente (inmediatamente cuando carga la página).</a:t>
            </a:r>
          </a:p>
          <a:p>
            <a:pPr marL="998538" lvl="1" indent="-457200">
              <a:buFont typeface="+mj-lt"/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Cuando la URL cambia.</a:t>
            </a:r>
          </a:p>
          <a:p>
            <a:pPr marL="998538" lvl="1" indent="-457200">
              <a:buFont typeface="+mj-lt"/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Cambio de DOM.</a:t>
            </a:r>
          </a:p>
          <a:p>
            <a:pPr marL="998538" lvl="1" indent="-457200">
              <a:buFont typeface="+mj-lt"/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Cambio especifico de un elemento del DOM.</a:t>
            </a:r>
          </a:p>
          <a:p>
            <a:pPr marL="998538" lvl="1" indent="-457200">
              <a:buFont typeface="+mj-lt"/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No comenzará hasta que se ejecute un elemento en JavaScript</a:t>
            </a:r>
            <a:r>
              <a:rPr lang="es-E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b="1" dirty="0" err="1"/>
              <a:t>Autopilot</a:t>
            </a:r>
            <a:r>
              <a:rPr lang="es-ES" sz="1400" b="1" dirty="0"/>
              <a:t> AI: </a:t>
            </a:r>
            <a:r>
              <a:rPr lang="es-ES" sz="1400" dirty="0"/>
              <a:t>Permite crear test con variaciones de </a:t>
            </a:r>
            <a:r>
              <a:rPr lang="es-ES" sz="1400" dirty="0" err="1"/>
              <a:t>copy</a:t>
            </a:r>
            <a:r>
              <a:rPr lang="es-ES" sz="1400" dirty="0"/>
              <a:t> de forma automática.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BD75EA7-B638-C9E8-D343-31B272C53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6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D8DB1-840C-4B6E-0E90-41F8E3A1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Desventajas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5C63AC-9E63-BBDB-BF91-3DD920CC3D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078499-2D70-721F-DDB7-B969035221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3" y="1910531"/>
            <a:ext cx="8951912" cy="12517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existe soporte directo en España, solamente están disponibles por las mañanas (horario de Malasia).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Science</a:t>
            </a:r>
            <a:r>
              <a:rPr lang="es-ES" dirty="0"/>
              <a:t> no es </a:t>
            </a:r>
            <a:r>
              <a:rPr lang="es-ES" dirty="0" err="1"/>
              <a:t>partner</a:t>
            </a:r>
            <a:r>
              <a:rPr lang="es-ES" dirty="0"/>
              <a:t> y por tanto el apoyo de la herramienta puede ser menor por parte de la agencia.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B7003FF-F574-FB58-7902-D18238D61F4A}"/>
              </a:ext>
            </a:extLst>
          </p:cNvPr>
          <p:cNvSpPr txBox="1">
            <a:spLocks/>
          </p:cNvSpPr>
          <p:nvPr/>
        </p:nvSpPr>
        <p:spPr>
          <a:xfrm>
            <a:off x="906463" y="3195560"/>
            <a:ext cx="6561949" cy="7030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b="1" kern="120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Ventajas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E0C16C71-A08A-EA9F-449F-70EB8722E37E}"/>
              </a:ext>
            </a:extLst>
          </p:cNvPr>
          <p:cNvSpPr txBox="1">
            <a:spLocks/>
          </p:cNvSpPr>
          <p:nvPr/>
        </p:nvSpPr>
        <p:spPr>
          <a:xfrm>
            <a:off x="906463" y="3923932"/>
            <a:ext cx="8951912" cy="331224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Clr>
                <a:srgbClr val="FF3228"/>
              </a:buClr>
              <a:buFont typeface="Wingdings" panose="05000000000000000000" pitchFamily="2" charset="2"/>
              <a:buNone/>
              <a:defRPr sz="1440" b="0" kern="120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herramienta es mucho más asequible que VWO.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integra con herramientas que ya estamos usando como GA4, GTM o </a:t>
            </a:r>
            <a:r>
              <a:rPr lang="es-ES" dirty="0" err="1"/>
              <a:t>Hotjar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Facilidad de uso y de implementación.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contar con instalación de herramienta y configuración gratuita por parte del desarrollador.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Contacto directo con el CEO de la empresa a través de LinkedIn o mail.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DDBF0D6-8F96-BEBE-0ABE-AAC35447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2093" y="7508103"/>
            <a:ext cx="1699907" cy="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6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EM">
      <a:dk1>
        <a:srgbClr val="1E1E1E"/>
      </a:dk1>
      <a:lt1>
        <a:srgbClr val="FFFFFF"/>
      </a:lt1>
      <a:dk2>
        <a:srgbClr val="504B4B"/>
      </a:dk2>
      <a:lt2>
        <a:srgbClr val="D2D1D1"/>
      </a:lt2>
      <a:accent1>
        <a:srgbClr val="FF3228"/>
      </a:accent1>
      <a:accent2>
        <a:srgbClr val="2D41B4"/>
      </a:accent2>
      <a:accent3>
        <a:srgbClr val="23B4AA"/>
      </a:accent3>
      <a:accent4>
        <a:srgbClr val="FFAFAA"/>
      </a:accent4>
      <a:accent5>
        <a:srgbClr val="FF5A50"/>
      </a:accent5>
      <a:accent6>
        <a:srgbClr val="504B4B"/>
      </a:accent6>
      <a:hlink>
        <a:srgbClr val="FF3228"/>
      </a:hlink>
      <a:folHlink>
        <a:srgbClr val="FF5A50"/>
      </a:folHlink>
    </a:clrScheme>
    <a:fontScheme name="UEM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plantilla_ppt_UE_2022.pptx" id="{C03B1262-D2F8-1E47-AAC9-DC298E7864E3}" vid="{C38BEB82-9D43-BF43-BE0B-CABFBF5B4B9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463</TotalTime>
  <Words>666</Words>
  <Application>Microsoft Macintosh PowerPoint</Application>
  <PresentationFormat>Personalizado</PresentationFormat>
  <Paragraphs>137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Tema de Office</vt:lpstr>
      <vt:lpstr>mida.so</vt:lpstr>
      <vt:lpstr>Cambio de nombre</vt:lpstr>
      <vt:lpstr>Funciones</vt:lpstr>
      <vt:lpstr>mida.so vs VWO</vt:lpstr>
      <vt:lpstr>Comparativa de performance</vt:lpstr>
      <vt:lpstr>Como se instala la herramienta</vt:lpstr>
      <vt:lpstr>¿Cómo se hace un test?</vt:lpstr>
      <vt:lpstr>Otras funciones interesantes</vt:lpstr>
      <vt:lpstr>Desventajas </vt:lpstr>
      <vt:lpstr>Precios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mida.so</dc:title>
  <dc:creator>Daniel Martín Moreda</dc:creator>
  <cp:lastModifiedBy>Daniel Martín Moreda</cp:lastModifiedBy>
  <cp:revision>3</cp:revision>
  <dcterms:created xsi:type="dcterms:W3CDTF">2024-02-20T10:35:33Z</dcterms:created>
  <dcterms:modified xsi:type="dcterms:W3CDTF">2024-02-27T15:01:22Z</dcterms:modified>
</cp:coreProperties>
</file>